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1" r:id="rId6"/>
    <p:sldId id="260" r:id="rId7"/>
    <p:sldId id="262" r:id="rId8"/>
    <p:sldId id="268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5F33-A148-4466-A1C1-876290C6D4A3}" type="datetimeFigureOut">
              <a:rPr lang="en-US" smtClean="0"/>
              <a:pPr/>
              <a:t>9/3/2009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F317-EB7E-49B7-9981-5568DC1CD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edu/OAA/library/New_Library/Services/askform.htm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Is this Article Scholarly?</a:t>
            </a:r>
            <a:endParaRPr lang="en-US" dirty="0"/>
          </a:p>
        </p:txBody>
      </p:sp>
      <p:pic>
        <p:nvPicPr>
          <p:cNvPr id="4" name="Picture 16" descr="C:\Users\dvhaines\AppData\Local\Microsoft\Windows\Temporary Internet Files\Content.IE5\K8UNLMIP\MCj040426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438399"/>
            <a:ext cx="2478641" cy="22860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1371600" y="24384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 you have to write a paper or give a presentation, and your professor wants you to find articles from something called a “scholarly” or “peer-reviewed” journal.   This brief tutorial will help you determine whether or not the article you have found meets that requirement.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Other Types of Articles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8956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During your research, you may come across articles from practitioner journals, also known as trade magazines.  </a:t>
            </a:r>
            <a:endParaRPr lang="en-US" sz="1600" dirty="0"/>
          </a:p>
        </p:txBody>
      </p:sp>
      <p:pic>
        <p:nvPicPr>
          <p:cNvPr id="9" name="Picture 8" descr="Ad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70070" y="1845130"/>
            <a:ext cx="2090364" cy="2667305"/>
          </a:xfrm>
          <a:prstGeom prst="rect">
            <a:avLst/>
          </a:prstGeom>
        </p:spPr>
      </p:pic>
      <p:pic>
        <p:nvPicPr>
          <p:cNvPr id="14" name="Picture 13" descr="Ad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735357" y="3693971"/>
            <a:ext cx="1540016" cy="26864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05400" y="2133600"/>
            <a:ext cx="2743200" cy="3657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Practitioner Journals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5720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Written by a practitioner in the field or specialized journalist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Report on news and trends in a particular industry or business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Provide advice to people who work in a particular field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tnew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1386395" cy="1828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 descr="NEATod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286000"/>
            <a:ext cx="1463040" cy="1828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 descr="Refere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0"/>
            <a:ext cx="1340211" cy="1828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 descr="Strategy&amp;Busines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2286000"/>
            <a:ext cx="1411200" cy="1828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dirty="0" smtClean="0"/>
              <a:t>Other Types of Articles – Pt. 2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2971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You’re probably already familiar with the third type of article you will </a:t>
            </a:r>
            <a:r>
              <a:rPr lang="en-US" sz="1600" dirty="0" smtClean="0"/>
              <a:t>find</a:t>
            </a:r>
            <a:r>
              <a:rPr lang="en-US" sz="1600" dirty="0" smtClean="0"/>
              <a:t> </a:t>
            </a:r>
            <a:r>
              <a:rPr lang="en-US" sz="1600" dirty="0" smtClean="0"/>
              <a:t>in</a:t>
            </a:r>
            <a:r>
              <a:rPr lang="en-US" sz="1600" dirty="0" smtClean="0"/>
              <a:t> </a:t>
            </a:r>
            <a:r>
              <a:rPr lang="en-US" sz="1600" dirty="0" smtClean="0"/>
              <a:t>popular magazines.  </a:t>
            </a:r>
            <a:endParaRPr lang="en-US" sz="1600" dirty="0"/>
          </a:p>
        </p:txBody>
      </p:sp>
      <p:pic>
        <p:nvPicPr>
          <p:cNvPr id="6" name="Picture 5" descr="Tim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362200"/>
            <a:ext cx="2209800" cy="29234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4958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Written by a staff writer or journalist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Written to inform and entertain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Covers popular issues and popular culture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Written for a general, mass audience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Popular Magazines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Harp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0"/>
            <a:ext cx="1367496" cy="1828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 descr="M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0"/>
            <a:ext cx="1379879" cy="1828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 descr="Scientific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286000"/>
            <a:ext cx="1375727" cy="1828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 descr="BusinessWeek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286000"/>
            <a:ext cx="1371600" cy="1828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Your Article Scholarly?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6" descr="C:\Users\dvhaines\AppData\Local\Microsoft\Windows\Temporary Internet Files\Content.IE5\K8UNLMIP\MCj040426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2478642" cy="22860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648200" y="25908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you’re still not sure if you have a scholarly </a:t>
            </a:r>
            <a:r>
              <a:rPr lang="en-US" dirty="0" smtClean="0"/>
              <a:t>article, </a:t>
            </a:r>
            <a:r>
              <a:rPr lang="en-US" dirty="0" smtClean="0"/>
              <a:t>compare it to the information on slides 3-7, talk to your professor, or ask </a:t>
            </a:r>
            <a:r>
              <a:rPr lang="en-US" dirty="0" smtClean="0"/>
              <a:t>one </a:t>
            </a:r>
            <a:r>
              <a:rPr lang="en-US" dirty="0" smtClean="0"/>
              <a:t>of the librarians , either in person or at </a:t>
            </a:r>
            <a:r>
              <a:rPr lang="en-US" dirty="0" smtClean="0">
                <a:hlinkClick r:id="rId3"/>
              </a:rPr>
              <a:t>Ask a Librarian.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Examples of Scholarly Journals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953000"/>
            <a:ext cx="5638800" cy="9144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These are all examples of “scholarly” or “peer-reviewed” journals.  How can you tell?  The best way is to take a look inside.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cologyCov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362200"/>
            <a:ext cx="1371600" cy="18507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 descr="ShakespeareQ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362200"/>
            <a:ext cx="1187532" cy="1828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Picture 11" descr="PerspectivesonPolCov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362200"/>
            <a:ext cx="1371600" cy="183115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 descr="AdaptedQCove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362200"/>
            <a:ext cx="1248328" cy="1828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PerspectivesonPolTO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3600"/>
            <a:ext cx="5257800" cy="24820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52600" y="5029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Scholarly </a:t>
            </a:r>
            <a:r>
              <a:rPr lang="en-US" sz="1600" dirty="0" smtClean="0"/>
              <a:t>articles are </a:t>
            </a:r>
            <a:r>
              <a:rPr lang="en-US" sz="1600" dirty="0" smtClean="0"/>
              <a:t>usually somewhat lengthy, and </a:t>
            </a:r>
            <a:r>
              <a:rPr lang="en-US" sz="1600" dirty="0" smtClean="0"/>
              <a:t>their titles (which are also lengthy!)  are more informative than eye catching.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dirty="0" smtClean="0"/>
              <a:t>First Page of the Article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daptedQAr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33599"/>
            <a:ext cx="3443361" cy="35814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38200" y="2667000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Articles in scholarly journals usually begin with an abstract that summarizes the contents of the article.   Research articles </a:t>
            </a:r>
            <a:r>
              <a:rPr lang="en-US" sz="1600" dirty="0" smtClean="0"/>
              <a:t>are </a:t>
            </a:r>
            <a:r>
              <a:rPr lang="en-US" sz="1600" dirty="0" smtClean="0"/>
              <a:t>often broken down into sections labeled method, results, discussion, and recommendations for future research.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First Page of the Article – Pt. 2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5029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Scholarly articles are written by experts or specialists in the field, and their credentials are usually included.  </a:t>
            </a:r>
            <a:endParaRPr lang="en-US" sz="1600" dirty="0"/>
          </a:p>
        </p:txBody>
      </p:sp>
      <p:pic>
        <p:nvPicPr>
          <p:cNvPr id="9" name="Picture 8" descr="EcologyAr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62200"/>
            <a:ext cx="4784203" cy="207416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105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Articles in scholarly journals always have either a bibliography (above left) or footnotes (above right) that include references to other sources.  </a:t>
            </a:r>
            <a:endParaRPr lang="en-US" sz="1600" dirty="0"/>
          </a:p>
        </p:txBody>
      </p:sp>
      <p:pic>
        <p:nvPicPr>
          <p:cNvPr id="9" name="Picture 8" descr="AdaptedQBi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3118104" cy="2362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 descr="ShakespeareAr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09800"/>
            <a:ext cx="3167385" cy="2362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More Characteristics of             Scholarly Articles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28194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Written to present research findings and theories related to a particular field or discipline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Written for scholars and other academics, using jargon specific to the field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Illustrations are most often in the form of charts or graphs and provide support for the text</a:t>
            </a:r>
          </a:p>
          <a:p>
            <a:endParaRPr lang="en-US" sz="1600" dirty="0" smtClean="0"/>
          </a:p>
        </p:txBody>
      </p:sp>
      <p:pic>
        <p:nvPicPr>
          <p:cNvPr id="9" name="Picture 8" descr="EcologyP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286000"/>
            <a:ext cx="2088636" cy="353959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Tips about Library Databases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895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you’re searching in one of </a:t>
            </a:r>
            <a:r>
              <a:rPr lang="en-US" sz="1600" dirty="0" smtClean="0"/>
              <a:t>these databases</a:t>
            </a:r>
            <a:r>
              <a:rPr lang="en-US" sz="1600" dirty="0" smtClean="0"/>
              <a:t>, you can be sure the articles you find are </a:t>
            </a:r>
            <a:r>
              <a:rPr lang="en-US" sz="1600" dirty="0" smtClean="0"/>
              <a:t>scholarly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0"/>
            <a:ext cx="2133600" cy="56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81600"/>
            <a:ext cx="2133600" cy="48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1" y="4267200"/>
            <a:ext cx="1371600" cy="46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581400"/>
            <a:ext cx="6936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1" y="3352800"/>
            <a:ext cx="1219200" cy="5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57200"/>
            <a:ext cx="8229600" cy="594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9144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Library Databases – Pt. 2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334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any of the </a:t>
            </a:r>
            <a:r>
              <a:rPr lang="en-US" sz="1600" dirty="0" err="1" smtClean="0"/>
              <a:t>EBSCOhost</a:t>
            </a:r>
            <a:r>
              <a:rPr lang="en-US" sz="1600" dirty="0" smtClean="0"/>
              <a:t> databases, you can limit your search to scholarly journals.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362200"/>
            <a:ext cx="461852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0"/>
            <a:ext cx="1838325" cy="1152525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657600" y="342900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895600" y="3581400"/>
            <a:ext cx="5334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464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Is this Article Scholarly?</vt:lpstr>
      <vt:lpstr>Examples of Scholarly Journals</vt:lpstr>
      <vt:lpstr>Table of Contents</vt:lpstr>
      <vt:lpstr>First Page of the Article</vt:lpstr>
      <vt:lpstr>First Page of the Article – Pt. 2</vt:lpstr>
      <vt:lpstr>Bibliography</vt:lpstr>
      <vt:lpstr>More Characteristics of             Scholarly Articles</vt:lpstr>
      <vt:lpstr>Tips about Library Databases</vt:lpstr>
      <vt:lpstr>Slide 9</vt:lpstr>
      <vt:lpstr>Other Types of Articles</vt:lpstr>
      <vt:lpstr>Practitioner Journals</vt:lpstr>
      <vt:lpstr>Other Types of Articles – Pt. 2</vt:lpstr>
      <vt:lpstr>Slide 13</vt:lpstr>
      <vt:lpstr>Slide 14</vt:lpstr>
    </vt:vector>
  </TitlesOfParts>
  <Company>Manchester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this Journal Scholarly?</dc:title>
  <dc:creator>bob</dc:creator>
  <cp:lastModifiedBy>bob</cp:lastModifiedBy>
  <cp:revision>109</cp:revision>
  <dcterms:created xsi:type="dcterms:W3CDTF">2009-07-15T20:25:44Z</dcterms:created>
  <dcterms:modified xsi:type="dcterms:W3CDTF">2009-09-03T17:36:31Z</dcterms:modified>
</cp:coreProperties>
</file>